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7" r:id="rId3"/>
    <p:sldId id="266" r:id="rId4"/>
    <p:sldId id="260" r:id="rId5"/>
    <p:sldId id="262" r:id="rId6"/>
    <p:sldId id="259" r:id="rId7"/>
    <p:sldId id="268" r:id="rId8"/>
    <p:sldId id="274" r:id="rId9"/>
    <p:sldId id="275" r:id="rId10"/>
    <p:sldId id="273" r:id="rId11"/>
    <p:sldId id="272" r:id="rId12"/>
    <p:sldId id="276" r:id="rId13"/>
    <p:sldId id="284" r:id="rId14"/>
    <p:sldId id="285" r:id="rId15"/>
    <p:sldId id="286" r:id="rId16"/>
    <p:sldId id="287" r:id="rId17"/>
    <p:sldId id="288" r:id="rId18"/>
    <p:sldId id="269" r:id="rId19"/>
    <p:sldId id="267" r:id="rId20"/>
    <p:sldId id="270" r:id="rId21"/>
    <p:sldId id="271" r:id="rId22"/>
    <p:sldId id="277" r:id="rId23"/>
    <p:sldId id="280" r:id="rId24"/>
    <p:sldId id="281" r:id="rId25"/>
    <p:sldId id="282" r:id="rId26"/>
    <p:sldId id="283" r:id="rId27"/>
    <p:sldId id="278" r:id="rId28"/>
    <p:sldId id="279" r:id="rId2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201" autoAdjust="0"/>
    <p:restoredTop sz="94660"/>
  </p:normalViewPr>
  <p:slideViewPr>
    <p:cSldViewPr snapToGrid="0" showGuides="1">
      <p:cViewPr>
        <p:scale>
          <a:sx n="100" d="100"/>
          <a:sy n="100" d="100"/>
        </p:scale>
        <p:origin x="2172" y="118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86D3676-D0B8-FB20-43FB-B552756806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4E5C5F0-4640-5B8B-3AA8-FE23E3E6C8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396D3B0-5BB6-FA97-8C89-631804B464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B6FCC3-9BF3-4042-B9F9-3BD3388131BA}" type="datetimeFigureOut">
              <a:rPr lang="zh-CN" altLang="en-US" smtClean="0"/>
              <a:t>2024/4/10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5FB4FF7-D6E0-A43D-4F3B-EAD9E2FF0D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98D4B24-E474-0F7D-E38E-128C4B08D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4BDB5-B93B-45FB-8351-9E605D84CD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26388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09E67A-3876-EBCC-B760-7D3E36ABB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5E4A221-C3DB-EC0A-B4E9-D14E305E7E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654CE44-178F-6FB8-4B6B-6180D66D5D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B6FCC3-9BF3-4042-B9F9-3BD3388131BA}" type="datetimeFigureOut">
              <a:rPr lang="zh-CN" altLang="en-US" smtClean="0"/>
              <a:t>2024/4/10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85E3A9A-9A0D-B557-26AD-1785EC0615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C187178-563A-9E03-5436-7BBA40EEA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4BDB5-B93B-45FB-8351-9E605D84CD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06519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C8163DC9-9DCE-E717-B1C0-9EF2115078E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538AB3F-0014-C3B8-BDDE-7F59F26AB8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C7AD1EA-A022-996E-17CC-2F22237F0E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B6FCC3-9BF3-4042-B9F9-3BD3388131BA}" type="datetimeFigureOut">
              <a:rPr lang="zh-CN" altLang="en-US" smtClean="0"/>
              <a:t>2024/4/10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07F92A9-5D96-9C82-41AE-CCF60B5B52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211E2DF-321C-97EB-A419-85B468CDE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4BDB5-B93B-45FB-8351-9E605D84CD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87290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6D6D55-CB01-CB8D-6426-BEBD540D05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D6E21F9-96A0-B4B3-C664-ACCF905BAB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AD0F005-5CB4-354C-A718-47C333DE78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B6FCC3-9BF3-4042-B9F9-3BD3388131BA}" type="datetimeFigureOut">
              <a:rPr lang="zh-CN" altLang="en-US" smtClean="0"/>
              <a:t>2024/4/10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012450E-39F6-3F5D-63D4-940074142A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3ED3E67-A3AD-6C22-07CF-9537394635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4BDB5-B93B-45FB-8351-9E605D84CD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9898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B2FAE4-8A9B-AF7F-5A1E-E7FFDB1E7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8775704-A5BB-375B-B04D-122AA716DB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AD5A96B-CE14-D4BA-9737-1CF5EDA52F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B6FCC3-9BF3-4042-B9F9-3BD3388131BA}" type="datetimeFigureOut">
              <a:rPr lang="zh-CN" altLang="en-US" smtClean="0"/>
              <a:t>2024/4/10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193C00E-546D-A642-D7F7-87508241BD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E951D20-E236-1600-6065-631D12E07A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4BDB5-B93B-45FB-8351-9E605D84CD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92776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30B080-B0B8-8A81-A415-8602D371A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69C1214-E68D-1CD8-94A5-1CE3894426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549CA03-0A65-D3BE-13CF-510005EE16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D6EDA2C-BC8C-56C1-6534-BEB8FA507C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B6FCC3-9BF3-4042-B9F9-3BD3388131BA}" type="datetimeFigureOut">
              <a:rPr lang="zh-CN" altLang="en-US" smtClean="0"/>
              <a:t>2024/4/10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32825BF-C8B6-BADA-B870-A99716F29E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503E909-5E64-7650-CF4D-489247E006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4BDB5-B93B-45FB-8351-9E605D84CD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53813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04F1DE-F103-D9A7-1A7A-91872BAA2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890AA30-5DD5-90DA-E3A7-514AF7B016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D81F27F-8FB0-740B-6700-EEC104A269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4ED42E2-4E88-C01A-19B5-95945D5F1D8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FA1B727C-ADF9-F1A8-19AE-F72040A06B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E61CBEE1-5FD9-2FA9-E672-D59824DE0A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B6FCC3-9BF3-4042-B9F9-3BD3388131BA}" type="datetimeFigureOut">
              <a:rPr lang="zh-CN" altLang="en-US" smtClean="0"/>
              <a:t>2024/4/10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3AE4F9E2-62A4-457C-10E7-0900883AF1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780D91BD-FEAC-85AA-C55F-185BB09C9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4BDB5-B93B-45FB-8351-9E605D84CD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00587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274627-AE7A-5B8B-FBFB-1E90A15A8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275065C-9502-A86F-558B-5797122604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B6FCC3-9BF3-4042-B9F9-3BD3388131BA}" type="datetimeFigureOut">
              <a:rPr lang="zh-CN" altLang="en-US" smtClean="0"/>
              <a:t>2024/4/10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2D05808-842B-72ED-6F1B-4D337EED1F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B9DD9B1-8943-CD27-0343-7CC737BA7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4BDB5-B93B-45FB-8351-9E605D84CD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44428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7395B306-0FA8-3D93-424F-2A904E9F67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B6FCC3-9BF3-4042-B9F9-3BD3388131BA}" type="datetimeFigureOut">
              <a:rPr lang="zh-CN" altLang="en-US" smtClean="0"/>
              <a:t>2024/4/10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1531A4C-9C14-C74D-72F8-53C93AC64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49A2291-3AEB-AE00-B781-ACDCC65FAE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4BDB5-B93B-45FB-8351-9E605D84CD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01473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C65B581-DC70-8459-EE78-F050B73E2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FA2C8FA-B8AC-29C1-E5B1-D82B460254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90DB8FA-7CB5-0F76-9C22-BC609ED84A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099E11E-5776-479C-E45C-3DE2AEF364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B6FCC3-9BF3-4042-B9F9-3BD3388131BA}" type="datetimeFigureOut">
              <a:rPr lang="zh-CN" altLang="en-US" smtClean="0"/>
              <a:t>2024/4/10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0E0F4F8-46EC-7360-2018-8C94FC72D2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EA5841B-DC2C-B4F8-9C4A-103D32EC42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4BDB5-B93B-45FB-8351-9E605D84CD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8619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36D0DE-9401-DF68-B8E7-B403F4AE18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73346C3C-40E6-21E2-F505-BAFA281BAD1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34EE83D-DDEC-B1E4-BB14-93687A097A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2AC71B2-1586-8550-FBCF-EEAC3399FA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B6FCC3-9BF3-4042-B9F9-3BD3388131BA}" type="datetimeFigureOut">
              <a:rPr lang="zh-CN" altLang="en-US" smtClean="0"/>
              <a:t>2024/4/10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6357D23-1825-EEB0-C4E3-6B6041830A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A1706F4-E58F-E4EA-D6B6-80CE05C80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4BDB5-B93B-45FB-8351-9E605D84CD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010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211271A2-4024-DBDF-22B2-0EC66F5211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AC755CB-B409-B035-FAD6-3FE48AC589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AADD708-0411-FECB-F794-EE6AACE3A9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B6FCC3-9BF3-4042-B9F9-3BD3388131BA}" type="datetimeFigureOut">
              <a:rPr lang="zh-CN" altLang="en-US" smtClean="0"/>
              <a:t>2024/4/10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2746CB4-94A6-C6CA-9750-E74A17F48E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209BB9B-5B3C-F316-A5A4-A780F14BB3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14BDB5-B93B-45FB-8351-9E605D84CD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82749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D832157-F4CF-150A-F8C0-7FFA60B9972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59" t="14546" r="3541" b="41165"/>
          <a:stretch/>
        </p:blipFill>
        <p:spPr>
          <a:xfrm>
            <a:off x="1276509" y="490285"/>
            <a:ext cx="9638981" cy="5877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9626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D2D79562-ED97-2002-FBDD-58AEE00741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4970" y="424559"/>
            <a:ext cx="8722059" cy="6159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6898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F478BE0-76CD-9270-C4C7-12145E0C67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831" y="72037"/>
            <a:ext cx="3721100" cy="2790825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18939CD1-042F-72FD-3067-EE420E9AF1D2}"/>
              </a:ext>
            </a:extLst>
          </p:cNvPr>
          <p:cNvSpPr txBox="1"/>
          <p:nvPr/>
        </p:nvSpPr>
        <p:spPr>
          <a:xfrm>
            <a:off x="3535387" y="744174"/>
            <a:ext cx="177087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b="1" dirty="0"/>
              <a:t>Solution: </a:t>
            </a:r>
            <a:r>
              <a:rPr lang="en-US" altLang="zh-CN" sz="1100" b="1" dirty="0">
                <a:solidFill>
                  <a:srgbClr val="FF0000"/>
                </a:solidFill>
              </a:rPr>
              <a:t>17</a:t>
            </a:r>
          </a:p>
          <a:p>
            <a:r>
              <a:rPr lang="en-US" altLang="zh-CN" sz="1100" b="1" dirty="0"/>
              <a:t>Balance solution</a:t>
            </a:r>
          </a:p>
          <a:p>
            <a:endParaRPr lang="en-US" altLang="zh-CN" sz="1100" b="1" dirty="0"/>
          </a:p>
          <a:p>
            <a:r>
              <a:rPr lang="en-US" altLang="zh-CN" sz="1100" b="1" dirty="0"/>
              <a:t>Cost: 852.0068(10k RMB</a:t>
            </a:r>
            <a:r>
              <a:rPr lang="zh-CN" altLang="en-US" sz="1100" b="1" dirty="0"/>
              <a:t>）</a:t>
            </a:r>
            <a:endParaRPr lang="en-US" altLang="zh-CN" sz="1100" b="1" dirty="0"/>
          </a:p>
          <a:p>
            <a:r>
              <a:rPr lang="en-US" altLang="zh-CN" sz="1100" b="1" dirty="0"/>
              <a:t>TR reduction: 54.01%</a:t>
            </a:r>
          </a:p>
          <a:p>
            <a:r>
              <a:rPr lang="en-US" altLang="zh-CN" sz="1100" b="1" dirty="0"/>
              <a:t>PR reduction 57.23%</a:t>
            </a:r>
          </a:p>
          <a:p>
            <a:endParaRPr lang="en-US" altLang="zh-CN" sz="1100" b="1" dirty="0"/>
          </a:p>
          <a:p>
            <a:r>
              <a:rPr lang="en-US" altLang="zh-CN" sz="1100" b="1" dirty="0"/>
              <a:t>BRCs area: 21300.17m</a:t>
            </a:r>
            <a:r>
              <a:rPr lang="en-US" altLang="zh-CN" sz="1100" b="1" baseline="30000" dirty="0"/>
              <a:t>2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45BCBD02-F2F1-10C4-17FB-2FB70F8353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655" y="3198734"/>
            <a:ext cx="2562986" cy="170865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FB60F7B5-7579-34B6-0BDE-63A3F8770B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655" y="4886890"/>
            <a:ext cx="2560538" cy="1707025"/>
          </a:xfrm>
          <a:prstGeom prst="rect">
            <a:avLst/>
          </a:prstGeom>
        </p:spPr>
      </p:pic>
      <p:sp>
        <p:nvSpPr>
          <p:cNvPr id="14" name="箭头: 下 13">
            <a:extLst>
              <a:ext uri="{FF2B5EF4-FFF2-40B4-BE49-F238E27FC236}">
                <a16:creationId xmlns:a16="http://schemas.microsoft.com/office/drawing/2014/main" id="{D4340871-964E-CF69-FB34-2E9B95B6BF99}"/>
              </a:ext>
            </a:extLst>
          </p:cNvPr>
          <p:cNvSpPr/>
          <p:nvPr/>
        </p:nvSpPr>
        <p:spPr>
          <a:xfrm rot="2144589">
            <a:off x="2187599" y="908007"/>
            <a:ext cx="108705" cy="444344"/>
          </a:xfrm>
          <a:prstGeom prst="down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2697A797-D99C-7F5E-E664-74B663460F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3560" y="72037"/>
            <a:ext cx="5100519" cy="3400346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8ED4C486-690B-C5F2-15FC-05868F1124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3560" y="3334526"/>
            <a:ext cx="5100519" cy="3400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9515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529837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848251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12546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3007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892326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61451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A9C5DD4-5B2F-0966-B7B1-4F8C5FC51495}"/>
              </a:ext>
            </a:extLst>
          </p:cNvPr>
          <p:cNvSpPr txBox="1"/>
          <p:nvPr/>
        </p:nvSpPr>
        <p:spPr>
          <a:xfrm>
            <a:off x="4787838" y="3228945"/>
            <a:ext cx="26163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/>
              <a:t>Scenario 02</a:t>
            </a:r>
            <a:endParaRPr lang="en-US" altLang="zh-CN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40263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CDD0A1FC-B51B-D83B-B403-3CA492C88417}"/>
              </a:ext>
            </a:extLst>
          </p:cNvPr>
          <p:cNvSpPr txBox="1"/>
          <p:nvPr/>
        </p:nvSpPr>
        <p:spPr>
          <a:xfrm>
            <a:off x="218316" y="640186"/>
            <a:ext cx="261632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b="1" dirty="0"/>
              <a:t>Lijia Mountain Park, Nanjing, China</a:t>
            </a:r>
          </a:p>
          <a:p>
            <a:r>
              <a:rPr lang="en-US" altLang="zh-CN" sz="1100" b="1" dirty="0"/>
              <a:t>Subcatchments: 30</a:t>
            </a:r>
          </a:p>
          <a:p>
            <a:r>
              <a:rPr lang="en-US" altLang="zh-CN" sz="1100" b="1" dirty="0"/>
              <a:t>Area: 33.73ha</a:t>
            </a:r>
          </a:p>
          <a:p>
            <a:endParaRPr lang="en-US" altLang="zh-CN" sz="1100" b="1" dirty="0"/>
          </a:p>
          <a:p>
            <a:endParaRPr lang="en-US" altLang="zh-CN" sz="1100" b="1" dirty="0"/>
          </a:p>
          <a:p>
            <a:r>
              <a:rPr lang="en-US" altLang="zh-CN" sz="1100" b="1" dirty="0"/>
              <a:t>Rainfall- Chicago design storm IDF</a:t>
            </a:r>
          </a:p>
          <a:p>
            <a:r>
              <a:rPr lang="en-US" altLang="zh-CN" sz="1100" b="1" dirty="0"/>
              <a:t>Return period: </a:t>
            </a:r>
            <a:r>
              <a:rPr lang="en-US" altLang="zh-CN" sz="1100" b="1" dirty="0">
                <a:solidFill>
                  <a:srgbClr val="FF0000"/>
                </a:solidFill>
              </a:rPr>
              <a:t>2 year (2 hour)</a:t>
            </a:r>
          </a:p>
          <a:p>
            <a:r>
              <a:rPr lang="en-US" altLang="zh-CN" sz="1100" b="1" dirty="0"/>
              <a:t>Total volume: </a:t>
            </a:r>
            <a:r>
              <a:rPr lang="en-US" altLang="zh-CN" sz="1100" b="1" dirty="0">
                <a:solidFill>
                  <a:srgbClr val="FF0000"/>
                </a:solidFill>
              </a:rPr>
              <a:t>59.71mm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19F296C0-4F0D-935A-5C9B-4D526D53FC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4640" y="352425"/>
            <a:ext cx="9229725" cy="615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9591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FC6E509-81F5-2259-58D3-C0E94B80F4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215" y="0"/>
            <a:ext cx="116815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4235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0E91AA1-4CDF-EC4A-BBAB-611F4A6DED81}"/>
              </a:ext>
            </a:extLst>
          </p:cNvPr>
          <p:cNvSpPr txBox="1"/>
          <p:nvPr/>
        </p:nvSpPr>
        <p:spPr>
          <a:xfrm>
            <a:off x="218316" y="640186"/>
            <a:ext cx="261632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b="1" dirty="0"/>
              <a:t>Lijia Mountain Park, Nanjing, China</a:t>
            </a:r>
          </a:p>
          <a:p>
            <a:r>
              <a:rPr lang="en-US" altLang="zh-CN" sz="1100" b="1" dirty="0"/>
              <a:t>Subcatchments: 30</a:t>
            </a:r>
          </a:p>
          <a:p>
            <a:r>
              <a:rPr lang="en-US" altLang="zh-CN" sz="1100" b="1" dirty="0"/>
              <a:t>Area: 33.73ha</a:t>
            </a:r>
          </a:p>
          <a:p>
            <a:endParaRPr lang="en-US" altLang="zh-CN" sz="1100" b="1" dirty="0"/>
          </a:p>
          <a:p>
            <a:endParaRPr lang="en-US" altLang="zh-CN" sz="1100" b="1" dirty="0"/>
          </a:p>
          <a:p>
            <a:r>
              <a:rPr lang="en-US" altLang="zh-CN" sz="1100" b="1" dirty="0"/>
              <a:t>Rainfall- Chicago design storm IDF</a:t>
            </a:r>
          </a:p>
          <a:p>
            <a:r>
              <a:rPr lang="en-US" altLang="zh-CN" sz="1100" b="1" dirty="0"/>
              <a:t>Return period: </a:t>
            </a:r>
            <a:r>
              <a:rPr lang="en-US" altLang="zh-CN" sz="1100" b="1" dirty="0">
                <a:solidFill>
                  <a:srgbClr val="FF0000"/>
                </a:solidFill>
              </a:rPr>
              <a:t>2 year (2 hour)</a:t>
            </a:r>
          </a:p>
          <a:p>
            <a:r>
              <a:rPr lang="en-US" altLang="zh-CN" sz="1100" b="1" dirty="0"/>
              <a:t>Total volume: </a:t>
            </a:r>
            <a:r>
              <a:rPr lang="en-US" altLang="zh-CN" sz="1100" b="1" dirty="0">
                <a:solidFill>
                  <a:srgbClr val="FF0000"/>
                </a:solidFill>
              </a:rPr>
              <a:t>59.71mm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23953EA-D060-3943-B343-39B50CA7D7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4638" y="352425"/>
            <a:ext cx="9229725" cy="615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0090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A3EAA37-D32D-85F4-9B8E-C166A38955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180" y="1684020"/>
            <a:ext cx="5234940" cy="348996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D2CB86B-2CBC-1500-1C81-2B5563100F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8860" y="1684020"/>
            <a:ext cx="5234940" cy="3489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0601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67964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942434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116816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913950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187036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331918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56435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C8494661-7D40-2C56-50DC-FE9371847DB9}"/>
              </a:ext>
            </a:extLst>
          </p:cNvPr>
          <p:cNvSpPr txBox="1"/>
          <p:nvPr/>
        </p:nvSpPr>
        <p:spPr>
          <a:xfrm>
            <a:off x="4787838" y="3228945"/>
            <a:ext cx="26163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/>
              <a:t>Scenario 01</a:t>
            </a:r>
            <a:endParaRPr lang="en-US" altLang="zh-CN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18584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37775E32-6F17-4E0C-91D2-15CD25145144}"/>
              </a:ext>
            </a:extLst>
          </p:cNvPr>
          <p:cNvSpPr txBox="1"/>
          <p:nvPr/>
        </p:nvSpPr>
        <p:spPr>
          <a:xfrm>
            <a:off x="218316" y="640186"/>
            <a:ext cx="2616324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b="1" dirty="0"/>
              <a:t>Lijia Mountain Park, Nanjing, China</a:t>
            </a:r>
          </a:p>
          <a:p>
            <a:r>
              <a:rPr lang="en-US" altLang="zh-CN" sz="1100" b="1" dirty="0"/>
              <a:t>Subcatchments: 30</a:t>
            </a:r>
          </a:p>
          <a:p>
            <a:r>
              <a:rPr lang="en-US" altLang="zh-CN" sz="1100" b="1" dirty="0"/>
              <a:t>Area: 33.73ha</a:t>
            </a:r>
          </a:p>
          <a:p>
            <a:endParaRPr lang="en-US" altLang="zh-CN" sz="1100" b="1" dirty="0"/>
          </a:p>
          <a:p>
            <a:endParaRPr lang="en-US" altLang="zh-CN" sz="1100" b="1" dirty="0"/>
          </a:p>
          <a:p>
            <a:r>
              <a:rPr lang="en-US" altLang="zh-CN" sz="1100" b="1" dirty="0"/>
              <a:t>Rainfall- Chicago design storm IDF</a:t>
            </a:r>
          </a:p>
          <a:p>
            <a:r>
              <a:rPr lang="en-US" altLang="zh-CN" sz="1100" b="1" dirty="0"/>
              <a:t>Return period: </a:t>
            </a:r>
            <a:r>
              <a:rPr lang="en-US" altLang="zh-CN" sz="1100" b="1" dirty="0">
                <a:solidFill>
                  <a:srgbClr val="FF0000"/>
                </a:solidFill>
              </a:rPr>
              <a:t>5 year (2 hour)</a:t>
            </a:r>
          </a:p>
          <a:p>
            <a:r>
              <a:rPr lang="en-US" altLang="zh-CN" sz="1100" b="1" dirty="0"/>
              <a:t>Total volume: </a:t>
            </a:r>
            <a:r>
              <a:rPr lang="en-US" altLang="zh-CN" sz="1100" b="1" dirty="0">
                <a:solidFill>
                  <a:srgbClr val="FF0000"/>
                </a:solidFill>
              </a:rPr>
              <a:t>75.59mm</a:t>
            </a:r>
          </a:p>
          <a:p>
            <a:endParaRPr lang="en-US" altLang="zh-CN" sz="1100" b="1" dirty="0"/>
          </a:p>
          <a:p>
            <a:r>
              <a:rPr lang="en-US" altLang="zh-CN" sz="1100" b="1" dirty="0"/>
              <a:t>IDF formula: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75AAB151-5A38-AE10-8AF8-2EAA3B4EECFD}"/>
                  </a:ext>
                </a:extLst>
              </p:cNvPr>
              <p:cNvSpPr txBox="1"/>
              <p:nvPr/>
            </p:nvSpPr>
            <p:spPr>
              <a:xfrm>
                <a:off x="-39432" y="2425290"/>
                <a:ext cx="3131820" cy="4128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1000" b="1" i="1" smtClean="0">
                          <a:latin typeface="Cambria Math" panose="02040503050406030204" pitchFamily="18" charset="0"/>
                        </a:rPr>
                        <m:t>𝒒</m:t>
                      </m:r>
                      <m:d>
                        <m:dPr>
                          <m:ctrlPr>
                            <a:rPr lang="zh-CN" altLang="en-US" sz="10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lin"/>
                              <m:ctrlPr>
                                <a:rPr lang="zh-CN" altLang="en-US" sz="1000" b="1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sz="1000" b="1" i="1">
                                  <a:latin typeface="Cambria Math" panose="02040503050406030204" pitchFamily="18" charset="0"/>
                                </a:rPr>
                                <m:t>𝑳</m:t>
                              </m:r>
                            </m:num>
                            <m:den>
                              <m:r>
                                <a:rPr lang="zh-CN" altLang="en-US" sz="1000" b="1" i="1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den>
                          </m:f>
                          <m:r>
                            <a:rPr lang="zh-CN" altLang="en-US" sz="1000" b="1" i="0">
                              <a:latin typeface="Cambria Math" panose="02040503050406030204" pitchFamily="18" charset="0"/>
                            </a:rPr>
                            <m:t>·</m:t>
                          </m:r>
                          <m:sSup>
                            <m:sSupPr>
                              <m:ctrlPr>
                                <a:rPr lang="zh-CN" altLang="en-US" sz="1000" b="1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1000" b="1" i="0">
                                  <a:latin typeface="Cambria Math" panose="02040503050406030204" pitchFamily="18" charset="0"/>
                                </a:rPr>
                                <m:t>𝐡𝐦</m:t>
                              </m:r>
                            </m:e>
                            <m:sup>
                              <m:r>
                                <a:rPr lang="zh-CN" altLang="en-US" sz="1000" b="1" i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e>
                      </m:d>
                      <m:r>
                        <a:rPr lang="zh-CN" altLang="en-US" sz="1000" b="1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sz="1000" b="1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1000" b="1" i="0">
                              <a:latin typeface="Cambria Math" panose="02040503050406030204" pitchFamily="18" charset="0"/>
                            </a:rPr>
                            <m:t>𝟏𝟎𝟕𝟏𝟔</m:t>
                          </m:r>
                          <m:r>
                            <a:rPr lang="zh-CN" altLang="en-US" sz="1000" b="1" i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zh-CN" altLang="en-US" sz="1000" b="1" i="0">
                              <a:latin typeface="Cambria Math" panose="02040503050406030204" pitchFamily="18" charset="0"/>
                            </a:rPr>
                            <m:t>𝟕𝟎𝟎</m:t>
                          </m:r>
                          <m:d>
                            <m:dPr>
                              <m:ctrlPr>
                                <a:rPr lang="zh-CN" altLang="en-US" sz="10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1000" b="1" i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zh-CN" altLang="en-US" sz="1000" b="1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zh-CN" altLang="en-US" sz="1000" b="1" i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zh-CN" altLang="en-US" sz="1000" b="1" i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zh-CN" altLang="en-US" sz="1000" b="1" i="0">
                                  <a:latin typeface="Cambria Math" panose="02040503050406030204" pitchFamily="18" charset="0"/>
                                </a:rPr>
                                <m:t>𝟖𝟑𝟕𝐥𝐠𝐏</m:t>
                              </m:r>
                            </m:e>
                          </m:d>
                        </m:num>
                        <m:den>
                          <m:sSup>
                            <m:sSupPr>
                              <m:ctrlPr>
                                <a:rPr lang="zh-CN" altLang="en-US" sz="1000" b="1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zh-CN" altLang="en-US" sz="10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sz="1000" b="1" i="0">
                                      <a:latin typeface="Cambria Math" panose="02040503050406030204" pitchFamily="18" charset="0"/>
                                    </a:rPr>
                                    <m:t>𝐭</m:t>
                                  </m:r>
                                  <m:r>
                                    <a:rPr lang="zh-CN" altLang="en-US" sz="1000" b="1" i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zh-CN" altLang="en-US" sz="1000" b="1" i="0">
                                      <a:latin typeface="Cambria Math" panose="02040503050406030204" pitchFamily="18" charset="0"/>
                                    </a:rPr>
                                    <m:t>𝟑𝟐</m:t>
                                  </m:r>
                                  <m:r>
                                    <a:rPr lang="zh-CN" altLang="en-US" sz="1000" b="1" i="0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  <m:r>
                                    <a:rPr lang="zh-CN" altLang="en-US" sz="1000" b="1" i="0">
                                      <a:latin typeface="Cambria Math" panose="02040503050406030204" pitchFamily="18" charset="0"/>
                                    </a:rPr>
                                    <m:t>𝟗𝟎𝟎</m:t>
                                  </m:r>
                                </m:e>
                              </m:d>
                            </m:e>
                            <m:sup>
                              <m:r>
                                <a:rPr lang="zh-CN" altLang="en-US" sz="1000" b="1" i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zh-CN" altLang="en-US" sz="1000" b="1" i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zh-CN" altLang="en-US" sz="1000" b="1" i="0">
                                  <a:latin typeface="Cambria Math" panose="02040503050406030204" pitchFamily="18" charset="0"/>
                                </a:rPr>
                                <m:t>𝟎𝟏𝟏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zh-CN" altLang="en-US" sz="1000" b="1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75AAB151-5A38-AE10-8AF8-2EAA3B4EEC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9432" y="2425290"/>
                <a:ext cx="3131820" cy="412805"/>
              </a:xfrm>
              <a:prstGeom prst="rect">
                <a:avLst/>
              </a:prstGeom>
              <a:blipFill>
                <a:blip r:embed="rId2"/>
                <a:stretch>
                  <a:fillRect t="-27941" b="-588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D5876BC8-1D59-327C-3ADC-5297C7E681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4641" y="352424"/>
            <a:ext cx="9229724" cy="6153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5940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16DA9474-80EC-0006-E2A8-E140C00801DC}"/>
              </a:ext>
            </a:extLst>
          </p:cNvPr>
          <p:cNvSpPr txBox="1"/>
          <p:nvPr/>
        </p:nvSpPr>
        <p:spPr>
          <a:xfrm>
            <a:off x="218316" y="640186"/>
            <a:ext cx="261632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b="1" dirty="0"/>
              <a:t>Lijia Mountain Park, Nanjing, China</a:t>
            </a:r>
          </a:p>
          <a:p>
            <a:r>
              <a:rPr lang="en-US" altLang="zh-CN" sz="1100" b="1" dirty="0"/>
              <a:t>Subcatchments: 30</a:t>
            </a:r>
          </a:p>
          <a:p>
            <a:r>
              <a:rPr lang="en-US" altLang="zh-CN" sz="1100" b="1" dirty="0"/>
              <a:t>Area: 33.73ha</a:t>
            </a:r>
          </a:p>
          <a:p>
            <a:endParaRPr lang="en-US" altLang="zh-CN" sz="1100" b="1" dirty="0"/>
          </a:p>
          <a:p>
            <a:endParaRPr lang="en-US" altLang="zh-CN" sz="1100" b="1" dirty="0"/>
          </a:p>
          <a:p>
            <a:r>
              <a:rPr lang="en-US" altLang="zh-CN" sz="1100" b="1" dirty="0"/>
              <a:t>Rainfall- Chicago design storm IDF</a:t>
            </a:r>
          </a:p>
          <a:p>
            <a:r>
              <a:rPr lang="en-US" altLang="zh-CN" sz="1100" b="1" dirty="0"/>
              <a:t>Return period: </a:t>
            </a:r>
            <a:r>
              <a:rPr lang="en-US" altLang="zh-CN" sz="1100" b="1" dirty="0">
                <a:solidFill>
                  <a:srgbClr val="FF0000"/>
                </a:solidFill>
              </a:rPr>
              <a:t>5 year (2 hour)</a:t>
            </a:r>
          </a:p>
          <a:p>
            <a:r>
              <a:rPr lang="en-US" altLang="zh-CN" sz="1100" b="1" dirty="0"/>
              <a:t>Total volume: </a:t>
            </a:r>
            <a:r>
              <a:rPr lang="en-US" altLang="zh-CN" sz="1100" b="1" dirty="0">
                <a:solidFill>
                  <a:srgbClr val="FF0000"/>
                </a:solidFill>
              </a:rPr>
              <a:t>75.59mm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29DEC1B-9B34-2F40-91E9-93D884FD1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4640" y="351882"/>
            <a:ext cx="9229724" cy="615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7502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A9FF1A1-B5E2-E223-9AFA-813EA42A36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991" y="1594605"/>
            <a:ext cx="5367037" cy="357802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3726CE1-EB69-C033-7FEB-290EFD48DA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1399" y="1594605"/>
            <a:ext cx="5367037" cy="357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5951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AB338A60-4687-D538-6877-F1647162DA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7951" y="3524430"/>
            <a:ext cx="4225925" cy="301851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7F6AB13-ECF1-1EA2-315A-3420D81902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1352" y="3524430"/>
            <a:ext cx="4061098" cy="304582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468E770-0346-3248-988A-2D2049B74C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1351" y="251460"/>
            <a:ext cx="4061097" cy="3045823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3DB56322-ACCF-2DE9-0269-3A0A6035F7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71599" y="213301"/>
            <a:ext cx="4251190" cy="3188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4809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F4F738B-9890-E0B6-C80A-AB2D94F1CB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5960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D27121C-614C-53D1-2DFD-8BB757A185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5761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0676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1130</TotalTime>
  <Words>158</Words>
  <Application>Microsoft Office PowerPoint</Application>
  <PresentationFormat>宽屏</PresentationFormat>
  <Paragraphs>45</Paragraphs>
  <Slides>28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33" baseType="lpstr">
      <vt:lpstr>等线</vt:lpstr>
      <vt:lpstr>等线 Light</vt:lpstr>
      <vt:lpstr>Arial</vt:lpstr>
      <vt:lpstr>Cambria Math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Hanwen Xu</dc:creator>
  <cp:lastModifiedBy>Xu, H. (Hanwen)</cp:lastModifiedBy>
  <cp:revision>16</cp:revision>
  <dcterms:created xsi:type="dcterms:W3CDTF">2023-11-23T08:36:32Z</dcterms:created>
  <dcterms:modified xsi:type="dcterms:W3CDTF">2024-04-10T11:35:03Z</dcterms:modified>
</cp:coreProperties>
</file>